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75" r:id="rId4"/>
  </p:sldIdLst>
  <p:sldSz cx="6858000" cy="12192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3342" y="7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83BB-7F12-40AB-A93C-3B68474BCAD6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D480-0EED-4A92-968C-57C5298DA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49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83BB-7F12-40AB-A93C-3B68474BCAD6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D480-0EED-4A92-968C-57C5298DA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00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83BB-7F12-40AB-A93C-3B68474BCAD6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D480-0EED-4A92-968C-57C5298DA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003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3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4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6" indent="0" algn="ctr">
              <a:buNone/>
              <a:defRPr sz="1200"/>
            </a:lvl4pPr>
            <a:lvl5pPr marL="1371568" indent="0" algn="ctr">
              <a:buNone/>
              <a:defRPr sz="1200"/>
            </a:lvl5pPr>
            <a:lvl6pPr marL="1714459" indent="0" algn="ctr">
              <a:buNone/>
              <a:defRPr sz="1200"/>
            </a:lvl6pPr>
            <a:lvl7pPr marL="2057351" indent="0" algn="ctr">
              <a:buNone/>
              <a:defRPr sz="1200"/>
            </a:lvl7pPr>
            <a:lvl8pPr marL="2400243" indent="0" algn="ctr">
              <a:buNone/>
              <a:defRPr sz="1200"/>
            </a:lvl8pPr>
            <a:lvl9pPr marL="2743135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9F7C-E416-2C44-B533-B8D1F6B2464B}" type="datetimeFigureOut">
              <a:rPr lang="de-DE" smtClean="0"/>
              <a:t>09.01.2024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F6D-4035-8942-B854-EC8418C76B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616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9F7C-E416-2C44-B533-B8D1F6B2464B}" type="datetimeFigureOut">
              <a:rPr lang="de-DE" smtClean="0"/>
              <a:t>09.01.2024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F6D-4035-8942-B854-EC8418C76B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5116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9F7C-E416-2C44-B533-B8D1F6B2464B}" type="datetimeFigureOut">
              <a:rPr lang="de-DE" smtClean="0"/>
              <a:t>09.01.2024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F6D-4035-8942-B854-EC8418C76B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3990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2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9F7C-E416-2C44-B533-B8D1F6B2464B}" type="datetimeFigureOut">
              <a:rPr lang="de-DE" smtClean="0"/>
              <a:t>09.01.2024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F6D-4035-8942-B854-EC8418C76B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0837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3"/>
            <a:ext cx="5915025" cy="23565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6" indent="0">
              <a:buNone/>
              <a:defRPr sz="1200" b="1"/>
            </a:lvl4pPr>
            <a:lvl5pPr marL="1371568" indent="0">
              <a:buNone/>
              <a:defRPr sz="1200" b="1"/>
            </a:lvl5pPr>
            <a:lvl6pPr marL="1714459" indent="0">
              <a:buNone/>
              <a:defRPr sz="1200" b="1"/>
            </a:lvl6pPr>
            <a:lvl7pPr marL="2057351" indent="0">
              <a:buNone/>
              <a:defRPr sz="1200" b="1"/>
            </a:lvl7pPr>
            <a:lvl8pPr marL="2400243" indent="0">
              <a:buNone/>
              <a:defRPr sz="1200" b="1"/>
            </a:lvl8pPr>
            <a:lvl9pPr marL="2743135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8"/>
            <a:ext cx="2901255" cy="655037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4" cy="146473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6" indent="0">
              <a:buNone/>
              <a:defRPr sz="1200" b="1"/>
            </a:lvl4pPr>
            <a:lvl5pPr marL="1371568" indent="0">
              <a:buNone/>
              <a:defRPr sz="1200" b="1"/>
            </a:lvl5pPr>
            <a:lvl6pPr marL="1714459" indent="0">
              <a:buNone/>
              <a:defRPr sz="1200" b="1"/>
            </a:lvl6pPr>
            <a:lvl7pPr marL="2057351" indent="0">
              <a:buNone/>
              <a:defRPr sz="1200" b="1"/>
            </a:lvl7pPr>
            <a:lvl8pPr marL="2400243" indent="0">
              <a:buNone/>
              <a:defRPr sz="1200" b="1"/>
            </a:lvl8pPr>
            <a:lvl9pPr marL="2743135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8"/>
            <a:ext cx="2915544" cy="655037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9F7C-E416-2C44-B533-B8D1F6B2464B}" type="datetimeFigureOut">
              <a:rPr lang="de-DE" smtClean="0"/>
              <a:t>09.01.2024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F6D-4035-8942-B854-EC8418C76B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2175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9F7C-E416-2C44-B533-B8D1F6B2464B}" type="datetimeFigureOut">
              <a:rPr lang="de-DE" smtClean="0"/>
              <a:t>09.01.2024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F6D-4035-8942-B854-EC8418C76B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4661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9F7C-E416-2C44-B533-B8D1F6B2464B}" type="datetimeFigureOut">
              <a:rPr lang="de-DE" smtClean="0"/>
              <a:t>09.01.2024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F6D-4035-8942-B854-EC8418C76B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4163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0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5"/>
            <a:ext cx="3471862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0" y="3657600"/>
            <a:ext cx="2211884" cy="677615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6" indent="0">
              <a:buNone/>
              <a:defRPr sz="750"/>
            </a:lvl4pPr>
            <a:lvl5pPr marL="1371568" indent="0">
              <a:buNone/>
              <a:defRPr sz="750"/>
            </a:lvl5pPr>
            <a:lvl6pPr marL="1714459" indent="0">
              <a:buNone/>
              <a:defRPr sz="750"/>
            </a:lvl6pPr>
            <a:lvl7pPr marL="2057351" indent="0">
              <a:buNone/>
              <a:defRPr sz="750"/>
            </a:lvl7pPr>
            <a:lvl8pPr marL="2400243" indent="0">
              <a:buNone/>
              <a:defRPr sz="750"/>
            </a:lvl8pPr>
            <a:lvl9pPr marL="2743135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9F7C-E416-2C44-B533-B8D1F6B2464B}" type="datetimeFigureOut">
              <a:rPr lang="de-DE" smtClean="0"/>
              <a:t>09.01.2024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F6D-4035-8942-B854-EC8418C76B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771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83BB-7F12-40AB-A93C-3B68474BCAD6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D480-0EED-4A92-968C-57C5298DA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4339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0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5"/>
            <a:ext cx="3471862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6" indent="0">
              <a:buNone/>
              <a:defRPr sz="1500"/>
            </a:lvl4pPr>
            <a:lvl5pPr marL="1371568" indent="0">
              <a:buNone/>
              <a:defRPr sz="1500"/>
            </a:lvl5pPr>
            <a:lvl6pPr marL="1714459" indent="0">
              <a:buNone/>
              <a:defRPr sz="1500"/>
            </a:lvl6pPr>
            <a:lvl7pPr marL="2057351" indent="0">
              <a:buNone/>
              <a:defRPr sz="1500"/>
            </a:lvl7pPr>
            <a:lvl8pPr marL="2400243" indent="0">
              <a:buNone/>
              <a:defRPr sz="1500"/>
            </a:lvl8pPr>
            <a:lvl9pPr marL="2743135" indent="0">
              <a:buNone/>
              <a:defRPr sz="15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0" y="3657600"/>
            <a:ext cx="2211884" cy="677615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6" indent="0">
              <a:buNone/>
              <a:defRPr sz="750"/>
            </a:lvl4pPr>
            <a:lvl5pPr marL="1371568" indent="0">
              <a:buNone/>
              <a:defRPr sz="750"/>
            </a:lvl5pPr>
            <a:lvl6pPr marL="1714459" indent="0">
              <a:buNone/>
              <a:defRPr sz="750"/>
            </a:lvl6pPr>
            <a:lvl7pPr marL="2057351" indent="0">
              <a:buNone/>
              <a:defRPr sz="750"/>
            </a:lvl7pPr>
            <a:lvl8pPr marL="2400243" indent="0">
              <a:buNone/>
              <a:defRPr sz="750"/>
            </a:lvl8pPr>
            <a:lvl9pPr marL="2743135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9F7C-E416-2C44-B533-B8D1F6B2464B}" type="datetimeFigureOut">
              <a:rPr lang="de-DE" smtClean="0"/>
              <a:t>09.01.2024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F6D-4035-8942-B854-EC8418C76B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7751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9F7C-E416-2C44-B533-B8D1F6B2464B}" type="datetimeFigureOut">
              <a:rPr lang="de-DE" smtClean="0"/>
              <a:t>09.01.2024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F6D-4035-8942-B854-EC8418C76B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715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2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2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9F7C-E416-2C44-B533-B8D1F6B2464B}" type="datetimeFigureOut">
              <a:rPr lang="de-DE" smtClean="0"/>
              <a:t>09.01.2024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5EF6D-4035-8942-B854-EC8418C76B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208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83BB-7F12-40AB-A93C-3B68474BCAD6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D480-0EED-4A92-968C-57C5298DA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45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83BB-7F12-40AB-A93C-3B68474BCAD6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D480-0EED-4A92-968C-57C5298DA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0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83BB-7F12-40AB-A93C-3B68474BCAD6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D480-0EED-4A92-968C-57C5298DA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67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83BB-7F12-40AB-A93C-3B68474BCAD6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D480-0EED-4A92-968C-57C5298DA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69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83BB-7F12-40AB-A93C-3B68474BCAD6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D480-0EED-4A92-968C-57C5298DA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919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83BB-7F12-40AB-A93C-3B68474BCAD6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D480-0EED-4A92-968C-57C5298DA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634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83BB-7F12-40AB-A93C-3B68474BCAD6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7D480-0EED-4A92-968C-57C5298DA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06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283BB-7F12-40AB-A93C-3B68474BCAD6}" type="datetimeFigureOut">
              <a:rPr lang="de-DE" smtClean="0"/>
              <a:t>09.01.2024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7D480-0EED-4A92-968C-57C5298DAD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282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3"/>
            <a:ext cx="5915025" cy="2356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0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F9F7C-E416-2C44-B533-B8D1F6B2464B}" type="datetimeFigureOut">
              <a:rPr lang="de-DE" smtClean="0"/>
              <a:t>09.01.2024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0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0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5EF6D-4035-8942-B854-EC8418C76B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297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8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9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51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C1D1E-5608-5FC8-C95E-4CBE5A4176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963A866-7C5F-9C59-821B-659F2179F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293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53A4316C-8211-4C1C-BBA2-58B264CAC6AA}"/>
              </a:ext>
            </a:extLst>
          </p:cNvPr>
          <p:cNvSpPr/>
          <p:nvPr/>
        </p:nvSpPr>
        <p:spPr>
          <a:xfrm>
            <a:off x="361590" y="3102095"/>
            <a:ext cx="3012702" cy="24992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14772"/>
            <a:endParaRPr lang="de-DE" sz="1270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endParaRPr lang="de-DE" sz="1270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endParaRPr lang="de-DE" sz="1270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        </a:t>
            </a:r>
            <a:r>
              <a:rPr lang="de-DE" sz="1089" u="sng" dirty="0">
                <a:solidFill>
                  <a:prstClr val="black"/>
                </a:solidFill>
                <a:latin typeface="Calibri" panose="020F0502020204030204"/>
              </a:rPr>
              <a:t>Oberpfälzer Menü-All </a:t>
            </a:r>
            <a:r>
              <a:rPr lang="de-DE" sz="1089" u="sng" dirty="0" err="1">
                <a:solidFill>
                  <a:prstClr val="black"/>
                </a:solidFill>
                <a:latin typeface="Calibri" panose="020F0502020204030204"/>
              </a:rPr>
              <a:t>you</a:t>
            </a:r>
            <a:r>
              <a:rPr lang="de-DE" sz="1089" u="sng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1089" u="sng" dirty="0" err="1">
                <a:solidFill>
                  <a:prstClr val="black"/>
                </a:solidFill>
                <a:latin typeface="Calibri" panose="020F0502020204030204"/>
              </a:rPr>
              <a:t>can</a:t>
            </a:r>
            <a:r>
              <a:rPr lang="de-DE" sz="1089" u="sng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sz="1089" u="sng" dirty="0" err="1">
                <a:solidFill>
                  <a:prstClr val="black"/>
                </a:solidFill>
                <a:latin typeface="Calibri" panose="020F0502020204030204"/>
              </a:rPr>
              <a:t>eat</a:t>
            </a:r>
            <a:endParaRPr lang="de-DE" sz="1089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endParaRPr lang="de-DE" sz="1089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Leberknödelsuppe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***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Salatteller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***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Gemischter Braten mit 2 Saucen &amp; Knödel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***</a:t>
            </a:r>
          </a:p>
          <a:p>
            <a:pPr algn="ctr" defTabSz="414772"/>
            <a:endParaRPr lang="de-DE" sz="1089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14772"/>
            <a:endParaRPr lang="de-DE" sz="1089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19,80 pro Person (ab 12 Personen)</a:t>
            </a:r>
          </a:p>
          <a:p>
            <a:pPr algn="ctr" defTabSz="414772"/>
            <a:endParaRPr lang="de-DE" sz="1089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endParaRPr lang="de-DE" sz="1270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r>
              <a:rPr lang="de-DE" sz="1270" u="sng" dirty="0">
                <a:solidFill>
                  <a:prstClr val="black"/>
                </a:solidFill>
                <a:latin typeface="Calibri" panose="020F0502020204030204"/>
              </a:rPr>
              <a:t>           </a:t>
            </a:r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C94E8D97-118E-499A-A0EE-F6FCE23588B4}"/>
              </a:ext>
            </a:extLst>
          </p:cNvPr>
          <p:cNvSpPr/>
          <p:nvPr/>
        </p:nvSpPr>
        <p:spPr>
          <a:xfrm>
            <a:off x="361590" y="1373910"/>
            <a:ext cx="6241173" cy="16484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de-DE" sz="3992" dirty="0">
              <a:solidFill>
                <a:srgbClr val="70AD47">
                  <a:lumMod val="50000"/>
                </a:srgbClr>
              </a:solidFill>
              <a:latin typeface="Vivaldi" panose="03020602050506090804" pitchFamily="66" charset="0"/>
            </a:endParaRPr>
          </a:p>
          <a:p>
            <a:pPr algn="ctr" defTabSz="414772"/>
            <a:r>
              <a:rPr lang="de-DE" sz="3992" dirty="0">
                <a:solidFill>
                  <a:srgbClr val="70AD47">
                    <a:lumMod val="50000"/>
                  </a:srgbClr>
                </a:solidFill>
                <a:latin typeface="Vivaldi" panose="03020602050506090804" pitchFamily="66" charset="0"/>
              </a:rPr>
              <a:t>Menüvorschläge für </a:t>
            </a:r>
          </a:p>
          <a:p>
            <a:pPr algn="ctr" defTabSz="414772"/>
            <a:r>
              <a:rPr lang="de-DE" sz="3992" dirty="0">
                <a:solidFill>
                  <a:srgbClr val="70AD47">
                    <a:lumMod val="50000"/>
                  </a:srgbClr>
                </a:solidFill>
                <a:latin typeface="Vivaldi" panose="03020602050506090804" pitchFamily="66" charset="0"/>
              </a:rPr>
              <a:t>Feste &amp; Feiern (8-60 Personen)</a:t>
            </a:r>
          </a:p>
          <a:p>
            <a:pPr algn="ctr" defTabSz="414772"/>
            <a:r>
              <a:rPr lang="de-DE" sz="1814" dirty="0">
                <a:solidFill>
                  <a:srgbClr val="70AD47">
                    <a:lumMod val="50000"/>
                  </a:srgbClr>
                </a:solidFill>
                <a:latin typeface="Vivaldi" panose="03020602050506090804" pitchFamily="66" charset="0"/>
              </a:rPr>
              <a:t>Wir machen Ihnen gerne einen individuellen Vorschlag</a:t>
            </a:r>
          </a:p>
          <a:p>
            <a:pPr algn="ctr" defTabSz="414772"/>
            <a:endParaRPr lang="de-DE" sz="4899" dirty="0">
              <a:solidFill>
                <a:srgbClr val="70AD47">
                  <a:lumMod val="50000"/>
                </a:srgbClr>
              </a:solidFill>
              <a:latin typeface="Vivaldi" panose="03020602050506090804" pitchFamily="66" charset="0"/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ACD32E11-24C8-48C8-AEC2-77A5EACDBA8A}"/>
              </a:ext>
            </a:extLst>
          </p:cNvPr>
          <p:cNvSpPr/>
          <p:nvPr/>
        </p:nvSpPr>
        <p:spPr>
          <a:xfrm>
            <a:off x="3728313" y="3102095"/>
            <a:ext cx="2874448" cy="24992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14772"/>
            <a:endParaRPr lang="de-DE" sz="1270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endParaRPr lang="de-DE" sz="1270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endParaRPr lang="de-DE" sz="1270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   		  </a:t>
            </a:r>
            <a:r>
              <a:rPr lang="de-DE" sz="1089" u="sng" dirty="0">
                <a:solidFill>
                  <a:prstClr val="black"/>
                </a:solidFill>
                <a:latin typeface="Calibri" panose="020F0502020204030204"/>
              </a:rPr>
              <a:t>Familienfeier</a:t>
            </a:r>
          </a:p>
          <a:p>
            <a:pPr defTabSz="414772"/>
            <a:endParaRPr lang="de-DE" sz="726" u="sng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Hochzeitssuppe 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oder Suppe nach Saison und Wahl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***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Salatteller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***</a:t>
            </a:r>
          </a:p>
          <a:p>
            <a:pPr algn="ctr" defTabSz="414772"/>
            <a:r>
              <a:rPr lang="de-DE" sz="953" dirty="0">
                <a:solidFill>
                  <a:prstClr val="black"/>
                </a:solidFill>
                <a:latin typeface="Calibri" panose="020F0502020204030204"/>
              </a:rPr>
              <a:t>Gegrillte Schweinelendchen, Gänsebrust,</a:t>
            </a:r>
          </a:p>
          <a:p>
            <a:pPr algn="ctr" defTabSz="414772"/>
            <a:r>
              <a:rPr lang="de-DE" sz="953" dirty="0">
                <a:solidFill>
                  <a:prstClr val="black"/>
                </a:solidFill>
                <a:latin typeface="Calibri" panose="020F0502020204030204"/>
              </a:rPr>
              <a:t>Gemischter Braten dazu Spätzle, Gemüse</a:t>
            </a:r>
          </a:p>
          <a:p>
            <a:pPr algn="ctr" defTabSz="414772"/>
            <a:r>
              <a:rPr lang="de-DE" sz="953" dirty="0">
                <a:solidFill>
                  <a:prstClr val="black"/>
                </a:solidFill>
                <a:latin typeface="Calibri" panose="020F0502020204030204"/>
              </a:rPr>
              <a:t>und Knödel. Alles auf Platten serviert.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***</a:t>
            </a:r>
          </a:p>
          <a:p>
            <a:pPr algn="ctr" defTabSz="414772"/>
            <a:endParaRPr lang="de-DE" sz="726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29,80 pro Person 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(ab 12 Personen)</a:t>
            </a:r>
          </a:p>
          <a:p>
            <a:pPr algn="ctr" defTabSz="414772"/>
            <a:endParaRPr lang="de-DE" sz="1089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endParaRPr lang="de-DE" sz="1270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r>
              <a:rPr lang="de-DE" sz="1270" u="sng" dirty="0">
                <a:solidFill>
                  <a:prstClr val="black"/>
                </a:solidFill>
                <a:latin typeface="Calibri" panose="020F0502020204030204"/>
              </a:rPr>
              <a:t>           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30B18347-25C6-4E33-B5A2-617CA64F2621}"/>
              </a:ext>
            </a:extLst>
          </p:cNvPr>
          <p:cNvSpPr/>
          <p:nvPr/>
        </p:nvSpPr>
        <p:spPr>
          <a:xfrm>
            <a:off x="361590" y="5657646"/>
            <a:ext cx="2874450" cy="26055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14772"/>
            <a:endParaRPr lang="de-DE" sz="1270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endParaRPr lang="de-DE" sz="1270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                </a:t>
            </a:r>
            <a:r>
              <a:rPr lang="de-DE" sz="1089" u="sng" dirty="0">
                <a:solidFill>
                  <a:prstClr val="black"/>
                </a:solidFill>
                <a:latin typeface="Calibri" panose="020F0502020204030204"/>
              </a:rPr>
              <a:t>Frühlingsmenü-4 Gänge</a:t>
            </a:r>
          </a:p>
          <a:p>
            <a:pPr defTabSz="414772"/>
            <a:endParaRPr lang="de-DE" sz="907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r>
              <a:rPr lang="de-DE" sz="1089" b="1" i="1" dirty="0">
                <a:solidFill>
                  <a:prstClr val="black"/>
                </a:solidFill>
                <a:latin typeface="Calibri" panose="020F0502020204030204"/>
              </a:rPr>
              <a:t>             Italienischer Vorspeisenteller </a:t>
            </a:r>
          </a:p>
          <a:p>
            <a:pPr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       Tomaten-Mozzarellaluft/Carpaccio,   mariniertes Gemüse/Salatstrauß/ Ciabatta</a:t>
            </a:r>
          </a:p>
          <a:p>
            <a:pPr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                                   ***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Bärlauch-Buttermilchcremesuppe/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Gänseblümchen/gebackener Spargel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***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Schweinefilet/Pfirsich/Lavendel/Chili/</a:t>
            </a:r>
          </a:p>
          <a:p>
            <a:pPr algn="ctr" defTabSz="414772"/>
            <a:r>
              <a:rPr lang="de-DE" sz="1089" dirty="0" err="1">
                <a:solidFill>
                  <a:prstClr val="black"/>
                </a:solidFill>
                <a:latin typeface="Calibri" panose="020F0502020204030204"/>
              </a:rPr>
              <a:t>Kaimlinger</a:t>
            </a:r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neue Kartoffeln 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***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Erdbeere/Schokolade/Vanille/</a:t>
            </a:r>
            <a:r>
              <a:rPr lang="de-DE" sz="1089" dirty="0" err="1">
                <a:solidFill>
                  <a:prstClr val="black"/>
                </a:solidFill>
                <a:latin typeface="Calibri" panose="020F0502020204030204"/>
              </a:rPr>
              <a:t>Nusscrunch</a:t>
            </a:r>
            <a:endParaRPr lang="de-DE" sz="1089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14772"/>
            <a:endParaRPr lang="de-DE" sz="1089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endParaRPr lang="de-DE" sz="1270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r>
              <a:rPr lang="de-DE" sz="1270" u="sng" dirty="0">
                <a:solidFill>
                  <a:prstClr val="black"/>
                </a:solidFill>
                <a:latin typeface="Calibri" panose="020F0502020204030204"/>
              </a:rPr>
              <a:t>           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F6272E81-591A-4CF8-A341-E5C1F4EF3F04}"/>
              </a:ext>
            </a:extLst>
          </p:cNvPr>
          <p:cNvSpPr/>
          <p:nvPr/>
        </p:nvSpPr>
        <p:spPr>
          <a:xfrm>
            <a:off x="3728313" y="5710821"/>
            <a:ext cx="2874448" cy="24992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14772"/>
            <a:endParaRPr lang="de-DE" sz="1270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                    </a:t>
            </a:r>
            <a:r>
              <a:rPr lang="de-DE" sz="1089" u="sng" dirty="0">
                <a:solidFill>
                  <a:prstClr val="black"/>
                </a:solidFill>
                <a:latin typeface="Calibri" panose="020F0502020204030204"/>
              </a:rPr>
              <a:t>Herbstmenü-3 Gänge</a:t>
            </a:r>
          </a:p>
          <a:p>
            <a:pPr defTabSz="414772"/>
            <a:endParaRPr lang="de-DE" sz="907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r>
              <a:rPr lang="de-DE" sz="1089" b="1" i="1" dirty="0">
                <a:solidFill>
                  <a:prstClr val="black"/>
                </a:solidFill>
                <a:latin typeface="Calibri" panose="020F0502020204030204"/>
              </a:rPr>
              <a:t>              </a:t>
            </a:r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Kürbis-Orangencremesuppe mit                  	Kernöl &amp; gebackenen Teigtaschen</a:t>
            </a:r>
          </a:p>
          <a:p>
            <a:pPr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                                   ***</a:t>
            </a:r>
          </a:p>
          <a:p>
            <a:pPr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		      Salatteller</a:t>
            </a:r>
          </a:p>
          <a:p>
            <a:pPr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                                   ***</a:t>
            </a:r>
          </a:p>
          <a:p>
            <a:pPr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      Rosa Rinderrücken/rote </a:t>
            </a:r>
            <a:r>
              <a:rPr lang="de-DE" sz="1089" dirty="0" err="1">
                <a:solidFill>
                  <a:prstClr val="black"/>
                </a:solidFill>
                <a:latin typeface="Calibri" panose="020F0502020204030204"/>
              </a:rPr>
              <a:t>Beetestampf</a:t>
            </a:r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/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      Pak Choi/ Anissauce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***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Dekonstruierter Apfel/Erde/Sorbet/Mousse</a:t>
            </a:r>
          </a:p>
          <a:p>
            <a:pPr algn="ctr" defTabSz="414772"/>
            <a:endParaRPr lang="de-DE" sz="1089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32,50 pro Person (ab 8 Personen)</a:t>
            </a:r>
          </a:p>
          <a:p>
            <a:pPr algn="ctr" defTabSz="414772"/>
            <a:endParaRPr lang="de-DE" sz="1089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endParaRPr lang="de-DE" sz="1270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r>
              <a:rPr lang="de-DE" sz="1270" u="sng" dirty="0">
                <a:solidFill>
                  <a:prstClr val="black"/>
                </a:solidFill>
                <a:latin typeface="Calibri" panose="020F0502020204030204"/>
              </a:rPr>
              <a:t>           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FAB4C99A-BB32-4805-9D28-E31C7577B94B}"/>
              </a:ext>
            </a:extLst>
          </p:cNvPr>
          <p:cNvSpPr/>
          <p:nvPr/>
        </p:nvSpPr>
        <p:spPr>
          <a:xfrm>
            <a:off x="3728312" y="8343974"/>
            <a:ext cx="2874450" cy="24741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14772"/>
            <a:endParaRPr lang="de-DE" sz="1270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endParaRPr lang="de-DE" sz="1270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                            </a:t>
            </a:r>
            <a:r>
              <a:rPr lang="de-DE" sz="1089" u="sng" dirty="0" err="1">
                <a:solidFill>
                  <a:prstClr val="black"/>
                </a:solidFill>
                <a:latin typeface="Calibri" panose="020F0502020204030204"/>
              </a:rPr>
              <a:t>Galamenü</a:t>
            </a:r>
            <a:endParaRPr lang="de-DE" sz="1089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endParaRPr lang="de-DE" sz="907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r>
              <a:rPr lang="de-DE" sz="1089" i="1" dirty="0">
                <a:solidFill>
                  <a:prstClr val="black"/>
                </a:solidFill>
                <a:latin typeface="Calibri" panose="020F0502020204030204"/>
              </a:rPr>
              <a:t>                      Aperitif nach Wahl</a:t>
            </a:r>
            <a:endParaRPr lang="de-DE" sz="1089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                                   ***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Ziegenkäse kalt &amp; warm/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Parmaschinken/Tomate/Basilikum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***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Räucherforellensuppe/Meerrettich/Kaviar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***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Kalbsrücken/Erbse/Karotte/Himbeere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***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Quark/Passionsfrucht/Tonkabohne</a:t>
            </a:r>
          </a:p>
          <a:p>
            <a:pPr algn="ctr" defTabSz="414772"/>
            <a:endParaRPr lang="de-DE" sz="1089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43,- pro Person (ab 12 Personen)</a:t>
            </a:r>
          </a:p>
          <a:p>
            <a:pPr algn="ctr" defTabSz="414772"/>
            <a:endParaRPr lang="de-DE" sz="1089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endParaRPr lang="de-DE" sz="1270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r>
              <a:rPr lang="de-DE" sz="1270" u="sng" dirty="0">
                <a:solidFill>
                  <a:prstClr val="black"/>
                </a:solidFill>
                <a:latin typeface="Calibri" panose="020F0502020204030204"/>
              </a:rPr>
              <a:t>           </a:t>
            </a: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05AAFA44-8852-4128-AB20-CF353FF9FD8F}"/>
              </a:ext>
            </a:extLst>
          </p:cNvPr>
          <p:cNvSpPr/>
          <p:nvPr/>
        </p:nvSpPr>
        <p:spPr>
          <a:xfrm>
            <a:off x="361590" y="8340811"/>
            <a:ext cx="2874450" cy="24772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14772"/>
            <a:r>
              <a:rPr lang="de-DE" sz="1270" dirty="0">
                <a:solidFill>
                  <a:prstClr val="black"/>
                </a:solidFill>
                <a:latin typeface="Calibri" panose="020F0502020204030204"/>
              </a:rPr>
              <a:t>      </a:t>
            </a:r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36,50 pro Person (ab 8 Personen)</a:t>
            </a:r>
          </a:p>
          <a:p>
            <a:pPr defTabSz="414772"/>
            <a:endParaRPr lang="de-DE" sz="1270" u="sng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               </a:t>
            </a:r>
            <a:r>
              <a:rPr lang="de-DE" sz="1089" u="sng" dirty="0">
                <a:solidFill>
                  <a:prstClr val="black"/>
                </a:solidFill>
                <a:latin typeface="Calibri" panose="020F0502020204030204"/>
              </a:rPr>
              <a:t>Weihnachtsmenü-4 Gänge</a:t>
            </a:r>
          </a:p>
          <a:p>
            <a:pPr algn="ctr" defTabSz="414772"/>
            <a:r>
              <a:rPr lang="de-DE" sz="1089" b="1" i="1" dirty="0">
                <a:solidFill>
                  <a:prstClr val="black"/>
                </a:solidFill>
                <a:latin typeface="Calibri" panose="020F0502020204030204"/>
              </a:rPr>
              <a:t>             </a:t>
            </a:r>
            <a:r>
              <a:rPr lang="de-DE" sz="998" dirty="0">
                <a:solidFill>
                  <a:prstClr val="black"/>
                </a:solidFill>
                <a:latin typeface="Calibri" panose="020F0502020204030204"/>
              </a:rPr>
              <a:t>Lachstartar/</a:t>
            </a:r>
            <a:r>
              <a:rPr lang="de-DE" sz="998" dirty="0" err="1">
                <a:solidFill>
                  <a:prstClr val="black"/>
                </a:solidFill>
                <a:latin typeface="Calibri" panose="020F0502020204030204"/>
              </a:rPr>
              <a:t>Caipirinhacreme</a:t>
            </a:r>
            <a:r>
              <a:rPr lang="de-DE" sz="998" dirty="0">
                <a:solidFill>
                  <a:prstClr val="black"/>
                </a:solidFill>
                <a:latin typeface="Calibri" panose="020F0502020204030204"/>
              </a:rPr>
              <a:t>/Reiberdatschi/</a:t>
            </a:r>
          </a:p>
          <a:p>
            <a:pPr algn="ctr" defTabSz="414772"/>
            <a:r>
              <a:rPr lang="de-DE" sz="998" dirty="0">
                <a:solidFill>
                  <a:prstClr val="black"/>
                </a:solidFill>
                <a:latin typeface="Calibri" panose="020F0502020204030204"/>
              </a:rPr>
              <a:t>Salatstrauß</a:t>
            </a:r>
          </a:p>
          <a:p>
            <a:pPr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                                   ***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 Fermentiertes Oberpfälzer Spargelsüppchen/Trüffelöl/Garnele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***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Entenbrust/Kirsche/Schokolade/Pfeffer/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Spinat/Erdäpfel 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***</a:t>
            </a: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Rumtopf/Toblerone/Karamell/Creme</a:t>
            </a:r>
          </a:p>
          <a:p>
            <a:pPr algn="ctr" defTabSz="414772"/>
            <a:endParaRPr lang="de-DE" sz="1089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14772"/>
            <a:r>
              <a:rPr lang="de-DE" sz="1089" dirty="0">
                <a:solidFill>
                  <a:prstClr val="black"/>
                </a:solidFill>
                <a:latin typeface="Calibri" panose="020F0502020204030204"/>
              </a:rPr>
              <a:t>35,50 pro Person (ab 8 Personen)</a:t>
            </a:r>
          </a:p>
          <a:p>
            <a:pPr algn="ctr" defTabSz="414772"/>
            <a:endParaRPr lang="de-DE" sz="1089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endParaRPr lang="de-DE" sz="1270" dirty="0">
              <a:solidFill>
                <a:prstClr val="black"/>
              </a:solidFill>
              <a:latin typeface="Calibri" panose="020F0502020204030204"/>
            </a:endParaRPr>
          </a:p>
          <a:p>
            <a:pPr defTabSz="414772"/>
            <a:r>
              <a:rPr lang="de-DE" sz="1270" u="sng" dirty="0">
                <a:solidFill>
                  <a:prstClr val="black"/>
                </a:solidFill>
                <a:latin typeface="Calibri" panose="020F0502020204030204"/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964025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Breitbild</PresentationFormat>
  <Paragraphs>110</Paragraphs>
  <Slides>2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Vivaldi</vt:lpstr>
      <vt:lpstr>Office</vt:lpstr>
      <vt:lpstr>2_Office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 Kahriger</dc:creator>
  <cp:lastModifiedBy>Jan Kahriger</cp:lastModifiedBy>
  <cp:revision>1</cp:revision>
  <dcterms:created xsi:type="dcterms:W3CDTF">2024-01-09T15:45:23Z</dcterms:created>
  <dcterms:modified xsi:type="dcterms:W3CDTF">2024-01-09T15:48:42Z</dcterms:modified>
</cp:coreProperties>
</file>